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4"/>
  </p:notesMasterIdLst>
  <p:sldIdLst>
    <p:sldId id="265" r:id="rId5"/>
    <p:sldId id="322" r:id="rId6"/>
    <p:sldId id="302" r:id="rId7"/>
    <p:sldId id="344" r:id="rId8"/>
    <p:sldId id="331" r:id="rId9"/>
    <p:sldId id="336" r:id="rId10"/>
    <p:sldId id="332" r:id="rId11"/>
    <p:sldId id="335" r:id="rId12"/>
    <p:sldId id="34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4384" userDrawn="1">
          <p15:clr>
            <a:srgbClr val="A4A3A4"/>
          </p15:clr>
        </p15:guide>
        <p15:guide id="3" orient="horz" pos="4282">
          <p15:clr>
            <a:srgbClr val="A4A3A4"/>
          </p15:clr>
        </p15:guide>
        <p15:guide id="4" orient="horz" pos="4090">
          <p15:clr>
            <a:srgbClr val="A4A3A4"/>
          </p15:clr>
        </p15:guide>
        <p15:guide id="5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58A618"/>
    <a:srgbClr val="002664"/>
    <a:srgbClr val="1C3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4BDEA-5301-4B2A-B516-85E1EE9A54A1}" v="2" dt="2024-08-28T05:56:09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8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>
        <p:guide orient="horz" pos="2568"/>
        <p:guide pos="4384"/>
        <p:guide orient="horz" pos="4282"/>
        <p:guide orient="horz" pos="409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24FD-E121-4C34-AD18-1EF3C98868A3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7E707-1FC4-49D7-92F9-F33B28016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6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80000" y="985044"/>
            <a:ext cx="2112266" cy="739057"/>
          </a:xfrm>
          <a:prstGeom prst="roundRect">
            <a:avLst>
              <a:gd name="adj" fmla="val 30976"/>
            </a:avLst>
          </a:prstGeom>
          <a:solidFill>
            <a:srgbClr val="58A618"/>
          </a:solidFill>
        </p:spPr>
        <p:txBody>
          <a:bodyPr wrap="none" lIns="720000" tIns="0" bIns="0" anchor="b" anchorCtr="0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07" y="2037476"/>
            <a:ext cx="10868081" cy="4271249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EAB6587-4F4C-48DC-928E-D90A86E0B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1EC2A1-7D11-4E63-B72C-2D2CA4A25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80000" y="985044"/>
            <a:ext cx="1519736" cy="739057"/>
          </a:xfrm>
          <a:prstGeom prst="roundRect">
            <a:avLst>
              <a:gd name="adj" fmla="val 30976"/>
            </a:avLst>
          </a:prstGeom>
          <a:solidFill>
            <a:srgbClr val="58A618"/>
          </a:solidFill>
        </p:spPr>
        <p:txBody>
          <a:bodyPr wrap="none" lIns="720000" tIns="0" bIns="0" anchor="b" anchorCtr="0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br>
              <a:rPr lang="de-DE"/>
            </a:br>
            <a:r>
              <a:rPr lang="de-DE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08" y="2037476"/>
            <a:ext cx="10868080" cy="4271249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C1BE7C-203B-4B60-85A8-BAC41F13D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C972648-D40A-43ED-A98F-FEB82C764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  <p:sp>
        <p:nvSpPr>
          <p:cNvPr id="9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856603" y="6323129"/>
            <a:ext cx="180055" cy="490739"/>
          </a:xfrm>
        </p:spPr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6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80000" y="985044"/>
            <a:ext cx="1519736" cy="739057"/>
          </a:xfrm>
          <a:prstGeom prst="roundRect">
            <a:avLst>
              <a:gd name="adj" fmla="val 30976"/>
            </a:avLst>
          </a:prstGeom>
          <a:solidFill>
            <a:srgbClr val="58A618"/>
          </a:solidFill>
        </p:spPr>
        <p:txBody>
          <a:bodyPr wrap="none" lIns="720000" tIns="0" bIns="0" anchor="b" anchorCtr="0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br>
              <a:rPr lang="de-DE"/>
            </a:br>
            <a:r>
              <a:rPr lang="de-DE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024063"/>
            <a:ext cx="3420000" cy="4283458"/>
          </a:xfrm>
        </p:spPr>
        <p:txBody>
          <a:bodyPr>
            <a:normAutofit/>
          </a:bodyPr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Fourth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D6CD74-3EE0-47FD-ACA5-A9FBFDD636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06194" y="2022531"/>
            <a:ext cx="3420000" cy="4277030"/>
          </a:xfrm>
        </p:spPr>
        <p:txBody>
          <a:bodyPr>
            <a:normAutofit/>
          </a:bodyPr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Fourth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D877B7-7C71-48E5-BC4E-297A8F3B38A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96450" y="2022531"/>
            <a:ext cx="3420000" cy="4284662"/>
          </a:xfrm>
        </p:spPr>
        <p:txBody>
          <a:bodyPr>
            <a:normAutofit/>
          </a:bodyPr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Fourth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486E45-F6C2-4BF1-BDBB-92374558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9120F7-1FF7-438E-9FB9-9FF876B6A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+content 1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68605" y="985044"/>
            <a:ext cx="1918203" cy="739057"/>
          </a:xfrm>
          <a:prstGeom prst="roundRect">
            <a:avLst>
              <a:gd name="adj" fmla="val 30976"/>
            </a:avLst>
          </a:prstGeom>
          <a:solidFill>
            <a:srgbClr val="58A618"/>
          </a:solidFill>
        </p:spPr>
        <p:txBody>
          <a:bodyPr wrap="none" lIns="540000" tIns="0" bIns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83778F4-32B6-4684-BFD2-FC476E400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136" y="2037478"/>
            <a:ext cx="3420000" cy="42712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on symbol to add picture</a:t>
            </a:r>
            <a:endParaRPr lang="en-GB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24CF867D-3321-4E22-94D3-62158A5EF8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1127" y="2024063"/>
            <a:ext cx="7096162" cy="4270046"/>
          </a:xfrm>
        </p:spPr>
        <p:txBody>
          <a:bodyPr/>
          <a:lstStyle>
            <a:lvl1pPr>
              <a:defRPr/>
            </a:lvl1pPr>
            <a:lvl2pPr marL="180975" indent="-180975">
              <a:defRPr sz="1800"/>
            </a:lvl2pPr>
            <a:lvl3pPr marL="180975" indent="-180975">
              <a:defRPr sz="1800"/>
            </a:lvl3pPr>
            <a:lvl4pPr marL="180975" indent="-180975">
              <a:defRPr sz="1800"/>
            </a:lvl4pPr>
            <a:lvl5pPr marL="180975" indent="-180975">
              <a:defRPr sz="1800"/>
            </a:lvl5pPr>
          </a:lstStyle>
          <a:p>
            <a:pPr lvl="0"/>
            <a:r>
              <a:rPr lang="de-DE"/>
              <a:t>Click to enter content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EB81D6-B4B0-4C71-8BD7-BB84ACB56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ED8FBE-7873-4D06-8FA8-DCD31E354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+content 2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68605" y="985044"/>
            <a:ext cx="1918203" cy="739057"/>
          </a:xfrm>
          <a:prstGeom prst="roundRect">
            <a:avLst>
              <a:gd name="adj" fmla="val 30976"/>
            </a:avLst>
          </a:prstGeom>
          <a:solidFill>
            <a:srgbClr val="58A618"/>
          </a:solidFill>
        </p:spPr>
        <p:txBody>
          <a:bodyPr wrap="none" lIns="540000" tIns="0" bIns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27840" y="2024063"/>
            <a:ext cx="3420000" cy="4270045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 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83778F4-32B6-4684-BFD2-FC476E400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7" y="2024062"/>
            <a:ext cx="6948119" cy="42700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8A618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8A618"/>
              </a:buClr>
              <a:buSzTx/>
              <a:buFontTx/>
              <a:buNone/>
              <a:tabLst/>
              <a:defRPr/>
            </a:pPr>
            <a:r>
              <a:rPr lang="de-DE"/>
              <a:t>Click on symbol to add picture</a:t>
            </a:r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BFCC4F-F9B2-4887-8FDD-2319F7A7F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517F6F-224C-43A5-97ED-8E8057DD2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33" y="981075"/>
            <a:ext cx="10906155" cy="5326447"/>
          </a:xfrm>
        </p:spPr>
        <p:txBody>
          <a:bodyPr>
            <a:normAutofit/>
          </a:bodyPr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 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A15EB8-89CE-477C-ACE7-5380A6AE3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709" y="191850"/>
            <a:ext cx="9540000" cy="554672"/>
          </a:xfrm>
        </p:spPr>
        <p:txBody>
          <a:bodyPr anchor="b" anchorCtr="0">
            <a:normAutofit/>
          </a:bodyPr>
          <a:lstStyle>
            <a:lvl1pPr>
              <a:defRPr sz="2400" b="1">
                <a:solidFill>
                  <a:srgbClr val="002664"/>
                </a:solidFill>
              </a:defRPr>
            </a:lvl1pPr>
          </a:lstStyle>
          <a:p>
            <a:r>
              <a:rPr lang="de-DE"/>
              <a:t>Click to add title 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65A9CA-C451-4B5B-A404-A79041147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11D805-B102-446B-BF1B-8AF356EB7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pic+content 2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97288" y="970921"/>
            <a:ext cx="3420000" cy="5302325"/>
          </a:xfrm>
        </p:spPr>
        <p:txBody>
          <a:bodyPr>
            <a:normAutofit/>
          </a:bodyPr>
          <a:lstStyle>
            <a:lvl1pPr marL="179388" indent="-179388"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2pPr>
            <a:lvl3pPr marL="12001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3pPr>
            <a:lvl4pPr marL="1657350" indent="-285750">
              <a:buClr>
                <a:srgbClr val="58A618"/>
              </a:buClr>
              <a:buFont typeface="Arial" panose="020B0604020202020204" pitchFamily="34" charset="0"/>
              <a:buChar char="•"/>
              <a:defRPr sz="1400"/>
            </a:lvl4pPr>
            <a:lvl5pPr>
              <a:buClr>
                <a:srgbClr val="58A618"/>
              </a:buClr>
              <a:defRPr sz="1400"/>
            </a:lvl5pPr>
          </a:lstStyle>
          <a:p>
            <a:pPr lvl="0"/>
            <a:r>
              <a:rPr lang="de-DE"/>
              <a:t>Click to add content 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A15EB8-89CE-477C-ACE7-5380A6AE3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709" y="191850"/>
            <a:ext cx="9540000" cy="554672"/>
          </a:xfrm>
        </p:spPr>
        <p:txBody>
          <a:bodyPr anchor="b" anchorCtr="0">
            <a:normAutofit/>
          </a:bodyPr>
          <a:lstStyle>
            <a:lvl1pPr>
              <a:defRPr sz="2400" b="1">
                <a:solidFill>
                  <a:srgbClr val="002664"/>
                </a:solidFill>
              </a:defRPr>
            </a:lvl1pPr>
          </a:lstStyle>
          <a:p>
            <a:r>
              <a:rPr lang="de-DE"/>
              <a:t>Click to add title </a:t>
            </a:r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E8874B6-EB08-4D96-9E21-ADF0B39A84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709" y="1000627"/>
            <a:ext cx="6960551" cy="529914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on symbol to add picture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005252-8986-4396-887C-15A81F7C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C71A39-4F0A-4548-B400-6EB4D8D0F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6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4D6F18-7C4E-4761-A5FA-25200D4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EF26DB-E313-463B-B9A4-9ED7ED4AE0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3196" y="983730"/>
            <a:ext cx="10874091" cy="5323792"/>
          </a:xfrm>
        </p:spPr>
        <p:txBody>
          <a:bodyPr/>
          <a:lstStyle>
            <a:lvl1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8A618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8A6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on symbol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343268" y="4883985"/>
            <a:ext cx="3020886" cy="369528"/>
          </a:xfrm>
          <a:prstGeom prst="roundRect">
            <a:avLst>
              <a:gd name="adj" fmla="val 30976"/>
            </a:avLst>
          </a:prstGeom>
          <a:solidFill>
            <a:srgbClr val="58A618"/>
          </a:solidFill>
        </p:spPr>
        <p:txBody>
          <a:bodyPr wrap="none" lIns="540000" tIns="0" bIns="0" anchor="b" anchorCtr="0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New section - title</a:t>
            </a:r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BB8EE9-5E78-46B2-9E10-4F3C89B1E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68A77C-BCD4-42D8-86CB-B68F9B1CA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1524" y="6308724"/>
            <a:ext cx="12188951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37DFF4A-3A40-4EBA-B013-4F9854EAC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2862"/>
            <a:ext cx="12143232" cy="6832276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A99FC6E7-8D4A-45F6-AFB2-AEBA570A5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6456" y="3938181"/>
            <a:ext cx="4000205" cy="1268730"/>
          </a:xfrm>
          <a:prstGeom prst="roundRect">
            <a:avLst>
              <a:gd name="adj" fmla="val 22244"/>
            </a:avLst>
          </a:prstGeom>
          <a:solidFill>
            <a:srgbClr val="002664"/>
          </a:solidFill>
        </p:spPr>
        <p:txBody>
          <a:bodyPr vert="horz" wrap="none" lIns="180000" tIns="0" rIns="1512000" bIns="0" anchor="b">
            <a:spAutoFit/>
          </a:bodyPr>
          <a:lstStyle>
            <a:lvl1pPr algn="r">
              <a:defRPr sz="8000" b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/>
              <a:t>Title</a:t>
            </a:r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7AFD75-7C96-456F-B90D-BD3EDD35B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52" y="0"/>
            <a:ext cx="1609347" cy="7955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DBC3A3-82D1-4DC8-A135-95B8910A304D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b="90918"/>
          <a:stretch/>
        </p:blipFill>
        <p:spPr>
          <a:xfrm>
            <a:off x="0" y="678495"/>
            <a:ext cx="12188951" cy="3162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F93456-23D6-44D6-A1F7-55A58E4656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6230133"/>
            <a:ext cx="12615335" cy="6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94644"/>
            <a:ext cx="10418361" cy="48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 title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981074"/>
            <a:ext cx="10801351" cy="532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add master content</a:t>
            </a:r>
          </a:p>
          <a:p>
            <a:pPr lvl="0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0"/>
            <a:r>
              <a:rPr lang="de-DE"/>
              <a:t>Forth level</a:t>
            </a:r>
          </a:p>
          <a:p>
            <a:pPr lvl="0"/>
            <a:r>
              <a:rPr lang="de-D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856603" y="6323129"/>
            <a:ext cx="180055" cy="490739"/>
          </a:xfrm>
          <a:prstGeom prst="round2SameRect">
            <a:avLst>
              <a:gd name="adj1" fmla="val 50000"/>
              <a:gd name="adj2" fmla="val 8163"/>
            </a:avLst>
          </a:prstGeom>
          <a:solidFill>
            <a:srgbClr val="002664"/>
          </a:solidFill>
        </p:spPr>
        <p:txBody>
          <a:bodyPr vert="vert" lIns="0" tIns="0" rIns="0" bIns="0" rtlCol="0" anchor="t" anchorCtr="1"/>
          <a:lstStyle>
            <a:lvl1pPr algn="r">
              <a:defRPr sz="7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F559410B-54C3-4B9B-95E2-32E79B2DC8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E031BC-FEEF-478A-8922-C2EEDE9C24EE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b="90918"/>
          <a:stretch/>
        </p:blipFill>
        <p:spPr>
          <a:xfrm>
            <a:off x="0" y="678495"/>
            <a:ext cx="12188951" cy="3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3" r:id="rId3"/>
    <p:sldLayoutId id="2147483676" r:id="rId4"/>
    <p:sldLayoutId id="2147483680" r:id="rId5"/>
    <p:sldLayoutId id="2147483698" r:id="rId6"/>
    <p:sldLayoutId id="2147483679" r:id="rId7"/>
    <p:sldLayoutId id="2147483681" r:id="rId8"/>
    <p:sldLayoutId id="214748368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664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Clr>
          <a:srgbClr val="58A6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1275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527" userDrawn="1">
          <p15:clr>
            <a:srgbClr val="F26B43"/>
          </p15:clr>
        </p15:guide>
        <p15:guide id="9" pos="71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e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80C8C-F2FF-4075-AA54-4867AD63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607" y="3620999"/>
            <a:ext cx="7588054" cy="1585913"/>
          </a:xfrm>
        </p:spPr>
        <p:txBody>
          <a:bodyPr/>
          <a:lstStyle/>
          <a:p>
            <a:pPr algn="l"/>
            <a:r>
              <a:rPr lang="en-GB" sz="5000" err="1">
                <a:latin typeface="Ubuntu"/>
              </a:rPr>
              <a:t>Jaké</a:t>
            </a:r>
            <a:r>
              <a:rPr lang="en-GB" sz="5000">
                <a:latin typeface="Ubuntu"/>
              </a:rPr>
              <a:t> </a:t>
            </a:r>
            <a:r>
              <a:rPr lang="en-GB" sz="5000" err="1">
                <a:latin typeface="Ubuntu"/>
              </a:rPr>
              <a:t>symboly</a:t>
            </a:r>
            <a:r>
              <a:rPr lang="en-GB" sz="5000">
                <a:latin typeface="Ubuntu"/>
              </a:rPr>
              <a:t> BENU</a:t>
            </a:r>
            <a:br>
              <a:rPr lang="en-GB" sz="5000"/>
            </a:br>
            <a:r>
              <a:rPr lang="en-GB" sz="5000" err="1">
                <a:latin typeface="Ubuntu"/>
              </a:rPr>
              <a:t>používá</a:t>
            </a:r>
            <a:endParaRPr lang="en-GB" sz="5000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6581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4198772" cy="739057"/>
          </a:xfrm>
        </p:spPr>
        <p:txBody>
          <a:bodyPr/>
          <a:lstStyle/>
          <a:p>
            <a:r>
              <a:rPr lang="en-GB" err="1"/>
              <a:t>Název</a:t>
            </a:r>
            <a:r>
              <a:rPr lang="en-GB"/>
              <a:t> a logo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A6AEEC-424E-4164-A86C-927F041E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37476"/>
            <a:ext cx="5580062" cy="4271249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Preferovaná varianta názvu a loga je</a:t>
            </a:r>
            <a:r>
              <a:rPr lang="cs-CZ"/>
              <a:t> </a:t>
            </a: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“BENU”.</a:t>
            </a:r>
            <a:endParaRPr lang="cs-CZ" b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b="0">
                <a:effectLst/>
              </a:rPr>
            </a:b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Logo lze užívat jak v horizontální, tak vertikální podobě.</a:t>
            </a:r>
            <a:endParaRPr lang="cs-CZ" b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b="0">
                <a:effectLst/>
              </a:rPr>
            </a:br>
            <a:endParaRPr lang="cs-CZ" b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b="0">
                <a:effectLst/>
              </a:rPr>
            </a:br>
            <a:br>
              <a:rPr lang="cs-CZ" b="0">
                <a:effectLst/>
              </a:rPr>
            </a:br>
            <a:r>
              <a:rPr lang="cs-CZ" sz="1800" b="0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Pro označení kamenných lékáren, kde je na to prostor, je využívána varianta loga “BENU Lékárna”.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i="1">
              <a:solidFill>
                <a:srgbClr val="5E5E5E"/>
              </a:solidFill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1" u="none" strike="noStrike">
              <a:solidFill>
                <a:srgbClr val="5E5E5E"/>
              </a:solidFill>
              <a:effectLst/>
              <a:latin typeface="Ubuntu" panose="020B0504030602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U franšízových lékáren je umožněno připojit skutečný název.</a:t>
            </a:r>
            <a:br>
              <a:rPr lang="cs-CZ"/>
            </a:b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61A1DD1-1213-06E2-ECBD-23FE252C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51" y="1321950"/>
            <a:ext cx="1980850" cy="22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6317C65E-BF8D-C934-257D-48D89547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76" y="1871104"/>
            <a:ext cx="2400300" cy="6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47F8B50-1104-4C96-12C7-BBCE2AE3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27" y="3705711"/>
            <a:ext cx="4419354" cy="10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94FF694-C315-3132-459B-92A6BD1A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80" y="4717417"/>
            <a:ext cx="4656221" cy="12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D86FA9-9AF3-4C48-976D-D3CB495A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67D069E-1AD2-B512-F0FC-74E52ED132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75" y="1737357"/>
            <a:ext cx="6380850" cy="36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C5F436-F69E-A01A-355E-E4E2EE807C81}"/>
              </a:ext>
            </a:extLst>
          </p:cNvPr>
          <p:cNvSpPr txBox="1"/>
          <p:nvPr/>
        </p:nvSpPr>
        <p:spPr>
          <a:xfrm>
            <a:off x="374797" y="5496691"/>
            <a:ext cx="7698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BENU logo s ochrannou zónou zde ke stažení: </a:t>
            </a:r>
            <a:endParaRPr lang="cs-CZ" sz="1600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DC2033D-6542-B70A-C87C-6AA220C4D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28220"/>
              </p:ext>
            </p:extLst>
          </p:nvPr>
        </p:nvGraphicFramePr>
        <p:xfrm>
          <a:off x="4368800" y="540702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3" imgW="914603" imgH="806585" progId="Package">
                  <p:embed/>
                </p:oleObj>
              </mc:Choice>
              <mc:Fallback>
                <p:oleObj name="Objekt prostředí balíčkovače" showAsIcon="1" r:id="rId3" imgW="914603" imgH="806585" progId="Package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DC2033D-6542-B70A-C87C-6AA220C4D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8800" y="540702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1D29BCC-21B0-5228-1BA0-72B9311A8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738872"/>
              </p:ext>
            </p:extLst>
          </p:nvPr>
        </p:nvGraphicFramePr>
        <p:xfrm>
          <a:off x="4898433" y="540675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5" imgW="914603" imgH="806585" progId="Package">
                  <p:embed/>
                </p:oleObj>
              </mc:Choice>
              <mc:Fallback>
                <p:oleObj name="Objekt prostředí balíčkovače" showAsIcon="1" r:id="rId5" imgW="914603" imgH="806585" progId="Package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11D29BCC-21B0-5228-1BA0-72B9311A8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8433" y="540675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6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5835280" cy="739057"/>
          </a:xfrm>
        </p:spPr>
        <p:txBody>
          <a:bodyPr/>
          <a:lstStyle/>
          <a:p>
            <a:r>
              <a:rPr lang="en-GB" dirty="0" err="1"/>
              <a:t>Psaní</a:t>
            </a:r>
            <a:r>
              <a:rPr lang="en-GB" dirty="0"/>
              <a:t> </a:t>
            </a:r>
            <a:r>
              <a:rPr lang="en-GB" dirty="0" err="1"/>
              <a:t>názvu</a:t>
            </a:r>
            <a:r>
              <a:rPr lang="en-GB" dirty="0"/>
              <a:t> v </a:t>
            </a:r>
            <a:r>
              <a:rPr lang="en-GB" dirty="0" err="1"/>
              <a:t>textu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B47F8B50-1104-4C96-12C7-BBCE2AE3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80" y="2915422"/>
            <a:ext cx="3826329" cy="8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94FF694-C315-3132-459B-92A6BD1A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80" y="4162590"/>
            <a:ext cx="3938296" cy="10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416CC72A-74C2-AEBB-36A4-9961D8BEF78D}"/>
              </a:ext>
            </a:extLst>
          </p:cNvPr>
          <p:cNvSpPr txBox="1">
            <a:spLocks/>
          </p:cNvSpPr>
          <p:nvPr/>
        </p:nvSpPr>
        <p:spPr>
          <a:xfrm>
            <a:off x="515937" y="2037476"/>
            <a:ext cx="6087643" cy="4271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>
                <a:solidFill>
                  <a:srgbClr val="5E5E5E"/>
                </a:solidFill>
              </a:rPr>
              <a:t>Název značky v textu vždy píšeme velkými písmeny: </a:t>
            </a:r>
            <a:r>
              <a:rPr lang="cs-CZ" b="1" i="1" dirty="0">
                <a:solidFill>
                  <a:srgbClr val="5E5E5E"/>
                </a:solidFill>
              </a:rPr>
              <a:t>BENU</a:t>
            </a:r>
            <a:r>
              <a:rPr lang="cs-CZ" dirty="0">
                <a:solidFill>
                  <a:srgbClr val="5E5E5E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dirty="0">
              <a:solidFill>
                <a:srgbClr val="5E5E5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cs-CZ" dirty="0">
                <a:solidFill>
                  <a:srgbClr val="5E5E5E"/>
                </a:solidFill>
              </a:rPr>
            </a:br>
            <a:r>
              <a:rPr lang="cs-CZ" dirty="0">
                <a:solidFill>
                  <a:srgbClr val="5E5E5E"/>
                </a:solidFill>
              </a:rPr>
              <a:t>Spojení </a:t>
            </a:r>
            <a:r>
              <a:rPr lang="cs-CZ" b="1" i="1" dirty="0">
                <a:solidFill>
                  <a:srgbClr val="5E5E5E"/>
                </a:solidFill>
              </a:rPr>
              <a:t>BENU lékárna/y </a:t>
            </a:r>
            <a:r>
              <a:rPr lang="cs-CZ" dirty="0">
                <a:solidFill>
                  <a:srgbClr val="5E5E5E"/>
                </a:solidFill>
              </a:rPr>
              <a:t>nebo </a:t>
            </a:r>
            <a:r>
              <a:rPr lang="cs-CZ" b="1" i="1" dirty="0">
                <a:solidFill>
                  <a:srgbClr val="5E5E5E"/>
                </a:solidFill>
              </a:rPr>
              <a:t>lékárna/y BENU</a:t>
            </a:r>
            <a:r>
              <a:rPr lang="cs-CZ" b="1" dirty="0">
                <a:solidFill>
                  <a:srgbClr val="5E5E5E"/>
                </a:solidFill>
              </a:rPr>
              <a:t> </a:t>
            </a:r>
            <a:r>
              <a:rPr lang="cs-CZ" dirty="0">
                <a:solidFill>
                  <a:srgbClr val="5E5E5E"/>
                </a:solidFill>
              </a:rPr>
              <a:t>píšeme v  textu vždy s malým </a:t>
            </a:r>
            <a:r>
              <a:rPr lang="cs-CZ" i="1" u="sng" dirty="0">
                <a:solidFill>
                  <a:srgbClr val="5E5E5E"/>
                </a:solidFill>
              </a:rPr>
              <a:t>l</a:t>
            </a:r>
            <a:r>
              <a:rPr lang="cs-CZ" dirty="0">
                <a:solidFill>
                  <a:srgbClr val="5E5E5E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>
                <a:solidFill>
                  <a:srgbClr val="5E5E5E"/>
                </a:solidFill>
              </a:rPr>
              <a:t>Pouze v logu určeném pro označení kamenných lékáren používáme </a:t>
            </a:r>
            <a:r>
              <a:rPr lang="cs-CZ" i="1" dirty="0">
                <a:solidFill>
                  <a:srgbClr val="5E5E5E"/>
                </a:solidFill>
              </a:rPr>
              <a:t>BENU Lékárna </a:t>
            </a:r>
            <a:r>
              <a:rPr lang="cs-CZ" dirty="0">
                <a:solidFill>
                  <a:srgbClr val="5E5E5E"/>
                </a:solidFill>
              </a:rPr>
              <a:t>s velkým </a:t>
            </a:r>
            <a:r>
              <a:rPr lang="cs-CZ" i="1" u="sng" dirty="0">
                <a:solidFill>
                  <a:srgbClr val="5E5E5E"/>
                </a:solidFill>
              </a:rPr>
              <a:t>L</a:t>
            </a:r>
            <a:r>
              <a:rPr lang="cs-CZ" dirty="0">
                <a:solidFill>
                  <a:srgbClr val="5E5E5E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cs-CZ" dirty="0">
                <a:solidFill>
                  <a:srgbClr val="5E5E5E"/>
                </a:solidFill>
              </a:rPr>
            </a:br>
            <a:endParaRPr lang="cs-CZ" dirty="0">
              <a:solidFill>
                <a:srgbClr val="5E5E5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>
                <a:solidFill>
                  <a:srgbClr val="5E5E5E"/>
                </a:solidFill>
              </a:rPr>
              <a:t>Tedy např.: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i="1" dirty="0">
                <a:solidFill>
                  <a:srgbClr val="5E5E5E"/>
                </a:solidFill>
              </a:rPr>
              <a:t>Otevřeli jsme pro vás novou lékárnu BENU U Českého lva na Komenského ulici.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i="1" dirty="0">
                <a:solidFill>
                  <a:srgbClr val="5E5E5E"/>
                </a:solidFill>
              </a:rPr>
              <a:t>Otevřeli jsme pro vás novou BENU lékárnu U Českého lva na Komenského ulici.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i="1" dirty="0">
              <a:solidFill>
                <a:srgbClr val="5E5E5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cs-CZ" dirty="0">
                <a:solidFill>
                  <a:srgbClr val="5E5E5E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64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3530192" cy="739057"/>
          </a:xfrm>
        </p:spPr>
        <p:txBody>
          <a:bodyPr/>
          <a:lstStyle/>
          <a:p>
            <a:r>
              <a:rPr lang="en-GB" err="1"/>
              <a:t>Barevnost</a:t>
            </a:r>
            <a:endParaRPr lang="en-GB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A6AEEC-424E-4164-A86C-927F041E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2037476"/>
            <a:ext cx="5733801" cy="4271249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Primární barvou je bílá, která je používaná zejména jako podkladová barva a barva symbolu ptáka BENU. </a:t>
            </a:r>
            <a:endParaRPr lang="cs-CZ" b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b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b="0">
                <a:effectLst/>
              </a:rPr>
            </a:b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Tmavě modrá a zelená jsou rovnocenné, kdy: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b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Tmavě modrá – hlavní barva, barva loga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b="0" i="0" u="none" strike="noStrike">
              <a:solidFill>
                <a:srgbClr val="5E5E5E"/>
              </a:solidFill>
              <a:effectLst/>
              <a:latin typeface="Ubuntu" panose="020B0504030602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Tmavě zelená – sekundární barva, symbol kříže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b="0" i="0" u="none" strike="noStrike">
              <a:solidFill>
                <a:srgbClr val="5E5E5E"/>
              </a:solidFill>
              <a:effectLst/>
              <a:latin typeface="Ubuntu" panose="020B0504030602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Světle zelená – doplňková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0BDA76C-6220-5A54-B1FA-7B01DA98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39" y="1496091"/>
            <a:ext cx="5282704" cy="42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3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2115316" cy="739057"/>
          </a:xfrm>
        </p:spPr>
        <p:txBody>
          <a:bodyPr/>
          <a:lstStyle/>
          <a:p>
            <a:r>
              <a:rPr lang="en-GB"/>
              <a:t>Font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D09CCC-E82D-C289-34DE-A17E7BF6645F}"/>
              </a:ext>
            </a:extLst>
          </p:cNvPr>
          <p:cNvSpPr txBox="1"/>
          <p:nvPr/>
        </p:nvSpPr>
        <p:spPr>
          <a:xfrm>
            <a:off x="515937" y="2115403"/>
            <a:ext cx="5025053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Primární funkcí písma je zajistit dobrou čitelnost v různých formátech a kanálech, ať už digitálních, či tištěných. Konzistentní používání písma napříč různými formáty posiluje identitu značky.</a:t>
            </a:r>
            <a:endParaRPr lang="cs-CZ" sz="1800" i="0" u="none" strike="noStrike">
              <a:solidFill>
                <a:srgbClr val="5E5E5E"/>
              </a:solidFill>
              <a:latin typeface="Ubuntu" panose="020B0504030602030204" pitchFamily="34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1800" b="0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Využíváme písmo </a:t>
            </a:r>
            <a:r>
              <a:rPr lang="cs-CZ" sz="1800" b="1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UBUNTU</a:t>
            </a:r>
            <a:r>
              <a:rPr lang="cs-CZ" sz="1800" b="0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, pravidla </a:t>
            </a:r>
            <a:br>
              <a:rPr lang="cs-CZ" sz="1800" b="0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</a:br>
            <a:r>
              <a:rPr lang="cs-CZ" sz="1800" b="0" i="1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pro jeho použití najdete v grafickém manuálu. </a:t>
            </a:r>
            <a:br>
              <a:rPr lang="cs-CZ">
                <a:latin typeface="Ubuntu" panose="020B0504030602030204" pitchFamily="34" charset="0"/>
              </a:rPr>
            </a:br>
            <a:endParaRPr lang="cs-CZ">
              <a:latin typeface="Ubuntu" panose="020B0504030602030204" pitchFamily="34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89BFBDA-332C-ACEC-186F-544A00FB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93" y="1647900"/>
            <a:ext cx="6102137" cy="42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0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6122865" cy="739057"/>
          </a:xfrm>
        </p:spPr>
        <p:txBody>
          <a:bodyPr/>
          <a:lstStyle/>
          <a:p>
            <a:r>
              <a:rPr lang="en-GB"/>
              <a:t>Symbol – </a:t>
            </a:r>
            <a:r>
              <a:rPr lang="en-GB" err="1"/>
              <a:t>pták</a:t>
            </a:r>
            <a:r>
              <a:rPr lang="en-GB"/>
              <a:t> BENU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A6AEEC-424E-4164-A86C-927F041E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37476"/>
            <a:ext cx="6443662" cy="4271249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Pták BENU je </a:t>
            </a:r>
            <a:r>
              <a:rPr lang="cs-CZ" sz="1800" b="1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signifikantním symbolem značky</a:t>
            </a: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, který má </a:t>
            </a:r>
            <a:b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</a:b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v logu jasně danou pozici uprostřed kříže a v komunikaci symbolizuje přítomnost BENU v životech lidí.</a:t>
            </a:r>
            <a:endParaRPr lang="cs-CZ"/>
          </a:p>
          <a:p>
            <a:pPr marL="0" indent="0" rtl="0">
              <a:spcAft>
                <a:spcPts val="0"/>
              </a:spcAft>
              <a:buNone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Jde o významný </a:t>
            </a:r>
            <a:r>
              <a:rPr lang="cs-CZ" sz="1800" b="1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diferencující </a:t>
            </a:r>
            <a:r>
              <a:rPr lang="cs-CZ" sz="1800" b="1" i="0" u="none" strike="noStrike" err="1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brandový</a:t>
            </a:r>
            <a:r>
              <a:rPr lang="cs-CZ" sz="1800" b="1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 prvek.</a:t>
            </a:r>
            <a:endParaRPr lang="cs-CZ"/>
          </a:p>
          <a:p>
            <a:pPr marL="0" indent="0" rtl="0">
              <a:spcAft>
                <a:spcPts val="0"/>
              </a:spcAft>
              <a:buNone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Proto ho používáme všude, kde je to možné. A to</a:t>
            </a:r>
            <a:b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</a:b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v podobě v rámci zeleného kříže i v podobě samostatně. Ptáka BENU v samostatné podobě používáme buď v plné barvě, nebo v podobě vodoznaku, případně vnější křivky.</a:t>
            </a:r>
            <a:endParaRPr lang="cs-CZ">
              <a:solidFill>
                <a:srgbClr val="5E5E5E"/>
              </a:solidFill>
            </a:endParaRPr>
          </a:p>
          <a:p>
            <a:pPr marL="0" indent="0" rtl="0">
              <a:spcAft>
                <a:spcPts val="0"/>
              </a:spcAft>
              <a:buNone/>
            </a:pP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V komunikaci má roli symbolu. Nemá hlas, neinteraguje </a:t>
            </a:r>
            <a:b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</a:br>
            <a:r>
              <a:rPr lang="cs-CZ" sz="1800" b="0" i="0" u="none" strike="noStrike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s lidmi. Pouze demonstruje přítomnost značky.</a:t>
            </a:r>
            <a:endParaRPr lang="cs-CZ" b="0"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D8EC2E3-3863-2795-311F-168EDD62B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/>
          <a:stretch/>
        </p:blipFill>
        <p:spPr bwMode="auto">
          <a:xfrm>
            <a:off x="7536485" y="2024063"/>
            <a:ext cx="3780803" cy="36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5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7069866" cy="739057"/>
          </a:xfrm>
        </p:spPr>
        <p:txBody>
          <a:bodyPr/>
          <a:lstStyle/>
          <a:p>
            <a:r>
              <a:rPr lang="en-GB" dirty="0" err="1"/>
              <a:t>Grafické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cs-CZ" dirty="0"/>
              <a:t> - </a:t>
            </a:r>
            <a:r>
              <a:rPr lang="cs-CZ" dirty="0" err="1"/>
              <a:t>barcode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818224E-0B0E-1353-CBE1-C9AE06C7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1" y="2434569"/>
            <a:ext cx="2896706" cy="24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E1DF7172-3FF7-98F8-B81D-5F67DA8B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76" y="2420628"/>
            <a:ext cx="2364545" cy="24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76A5F6A3-461C-A159-E60A-782656F0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0" y="5729564"/>
            <a:ext cx="7662085" cy="4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E5A298-AAF9-970C-AE0E-B394F484E952}"/>
              </a:ext>
            </a:extLst>
          </p:cNvPr>
          <p:cNvSpPr txBox="1"/>
          <p:nvPr/>
        </p:nvSpPr>
        <p:spPr>
          <a:xfrm>
            <a:off x="338702" y="4964623"/>
            <a:ext cx="3090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5-line </a:t>
            </a:r>
            <a:r>
              <a:rPr lang="cs-CZ" sz="1600" b="0" i="1" u="none" strike="noStrike" dirty="0" err="1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barcode</a:t>
            </a: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 zde ke stažení: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5E9C79-4C1A-D3E7-3042-636E258762C4}"/>
              </a:ext>
            </a:extLst>
          </p:cNvPr>
          <p:cNvSpPr txBox="1"/>
          <p:nvPr/>
        </p:nvSpPr>
        <p:spPr>
          <a:xfrm>
            <a:off x="6843776" y="4927305"/>
            <a:ext cx="3090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600" i="1" dirty="0">
                <a:solidFill>
                  <a:srgbClr val="5E5E5E"/>
                </a:solidFill>
                <a:latin typeface="Ubuntu" panose="020B0504030602030204" pitchFamily="34" charset="0"/>
              </a:rPr>
              <a:t>9</a:t>
            </a: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-line </a:t>
            </a:r>
            <a:r>
              <a:rPr lang="cs-CZ" sz="1600" b="0" i="1" u="none" strike="noStrike" dirty="0" err="1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barcode</a:t>
            </a: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 zde ke stažení: </a:t>
            </a:r>
            <a:endParaRPr lang="cs-CZ" sz="1600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F30B317-7D12-99BC-E0E1-7FDF29FED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298781"/>
              </p:ext>
            </p:extLst>
          </p:nvPr>
        </p:nvGraphicFramePr>
        <p:xfrm>
          <a:off x="3098307" y="486263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5" imgW="914520" imgH="806414" progId="Package">
                  <p:embed/>
                </p:oleObj>
              </mc:Choice>
              <mc:Fallback>
                <p:oleObj name="Objekt prostředí balíčkovače" showAsIcon="1" r:id="rId5" imgW="914520" imgH="806414" progId="Package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8F30B317-7D12-99BC-E0E1-7FDF29FED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8307" y="486263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18FCD8A-0D99-00C8-0064-EED08A5F9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70088"/>
              </p:ext>
            </p:extLst>
          </p:nvPr>
        </p:nvGraphicFramePr>
        <p:xfrm>
          <a:off x="3930134" y="486263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7" imgW="914520" imgH="806414" progId="Package">
                  <p:embed/>
                </p:oleObj>
              </mc:Choice>
              <mc:Fallback>
                <p:oleObj name="Objekt prostředí balíčkovače" showAsIcon="1" r:id="rId7" imgW="914520" imgH="806414" progId="Package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518FCD8A-0D99-00C8-0064-EED08A5F9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0134" y="486263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F33E5C97-0973-E1E4-8DF2-962E8AB6D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43697"/>
              </p:ext>
            </p:extLst>
          </p:nvPr>
        </p:nvGraphicFramePr>
        <p:xfrm>
          <a:off x="9548925" y="475344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9" imgW="914520" imgH="806414" progId="Package">
                  <p:embed/>
                </p:oleObj>
              </mc:Choice>
              <mc:Fallback>
                <p:oleObj name="Objekt prostředí balíčkovače" showAsIcon="1" r:id="rId9" imgW="914520" imgH="806414" progId="Package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F33E5C97-0973-E1E4-8DF2-962E8AB6D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48925" y="475344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89DB7B06-6B25-3A43-4CA0-16EA7F7EC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38180"/>
              </p:ext>
            </p:extLst>
          </p:nvPr>
        </p:nvGraphicFramePr>
        <p:xfrm>
          <a:off x="10194254" y="475344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11" imgW="914520" imgH="806414" progId="Package">
                  <p:embed/>
                </p:oleObj>
              </mc:Choice>
              <mc:Fallback>
                <p:oleObj name="Objekt prostředí balíčkovače" showAsIcon="1" r:id="rId11" imgW="914520" imgH="806414" progId="Package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89DB7B06-6B25-3A43-4CA0-16EA7F7ECB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94254" y="475344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7DF005-E7D2-BDE4-3643-DF3E83137246}"/>
              </a:ext>
            </a:extLst>
          </p:cNvPr>
          <p:cNvSpPr txBox="1"/>
          <p:nvPr/>
        </p:nvSpPr>
        <p:spPr>
          <a:xfrm>
            <a:off x="8388925" y="5729564"/>
            <a:ext cx="3090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600" i="1" dirty="0">
                <a:solidFill>
                  <a:srgbClr val="5E5E5E"/>
                </a:solidFill>
                <a:latin typeface="Ubuntu" panose="020B0504030602030204" pitchFamily="34" charset="0"/>
              </a:rPr>
              <a:t>URL</a:t>
            </a: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cs-CZ" sz="1600" b="0" i="1" u="none" strike="noStrike" dirty="0" err="1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barcode</a:t>
            </a:r>
            <a:r>
              <a:rPr lang="cs-CZ" sz="1600" b="0" i="1" u="none" strike="noStrike" dirty="0">
                <a:solidFill>
                  <a:srgbClr val="5E5E5E"/>
                </a:solidFill>
                <a:effectLst/>
                <a:latin typeface="Ubuntu" panose="020B0504030602030204" pitchFamily="34" charset="0"/>
              </a:rPr>
              <a:t> zde ke stažení: </a:t>
            </a:r>
            <a:endParaRPr lang="cs-CZ" sz="1600" dirty="0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F6CAD788-4B95-58F4-EA2C-D3B27B26E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088081"/>
              </p:ext>
            </p:extLst>
          </p:nvPr>
        </p:nvGraphicFramePr>
        <p:xfrm>
          <a:off x="10786861" y="567202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13" imgW="914520" imgH="806414" progId="Package">
                  <p:embed/>
                </p:oleObj>
              </mc:Choice>
              <mc:Fallback>
                <p:oleObj name="Objekt prostředí balíčkovače" showAsIcon="1" r:id="rId13" imgW="914520" imgH="806414" progId="Package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F6CAD788-4B95-58F4-EA2C-D3B27B26E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86861" y="567202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A41FED-4A43-44C2-BD83-4313BDB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000" y="985044"/>
            <a:ext cx="5242135" cy="739057"/>
          </a:xfrm>
        </p:spPr>
        <p:txBody>
          <a:bodyPr/>
          <a:lstStyle/>
          <a:p>
            <a:r>
              <a:rPr lang="cs-CZ" dirty="0"/>
              <a:t>Ukázka bannerů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76AD0-1BA0-48B1-820D-D427B206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410B-54C3-4B9B-95E2-32E79B2DC88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Obrázek 5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5A0BC12B-85ED-3F0A-4824-571994C8C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8" y="2271073"/>
            <a:ext cx="6579751" cy="210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604ACC71-993F-9974-8F36-8BEC5E636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3689086"/>
            <a:ext cx="4135521" cy="210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221025"/>
      </p:ext>
    </p:extLst>
  </p:cSld>
  <p:clrMapOvr>
    <a:masterClrMapping/>
  </p:clrMapOvr>
</p:sld>
</file>

<file path=ppt/theme/theme1.xml><?xml version="1.0" encoding="utf-8"?>
<a:theme xmlns:a="http://schemas.openxmlformats.org/drawingml/2006/main" name="BENU">
  <a:themeElements>
    <a:clrScheme name="BENU">
      <a:dk1>
        <a:srgbClr val="575756"/>
      </a:dk1>
      <a:lt1>
        <a:srgbClr val="FFFFFF"/>
      </a:lt1>
      <a:dk2>
        <a:srgbClr val="575756"/>
      </a:dk2>
      <a:lt2>
        <a:srgbClr val="FFFFFF"/>
      </a:lt2>
      <a:accent1>
        <a:srgbClr val="002664"/>
      </a:accent1>
      <a:accent2>
        <a:srgbClr val="58A618"/>
      </a:accent2>
      <a:accent3>
        <a:srgbClr val="92D400"/>
      </a:accent3>
      <a:accent4>
        <a:srgbClr val="F15922"/>
      </a:accent4>
      <a:accent5>
        <a:srgbClr val="68A2B9"/>
      </a:accent5>
      <a:accent6>
        <a:srgbClr val="CEDFAD"/>
      </a:accent6>
      <a:hlink>
        <a:srgbClr val="002664"/>
      </a:hlink>
      <a:folHlink>
        <a:srgbClr val="575756"/>
      </a:folHlink>
    </a:clrScheme>
    <a:fontScheme name="BENU 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44f62e-b58e-4d77-a679-30ee7c36773b" xsi:nil="true"/>
    <lcf76f155ced4ddcb4097134ff3c332f xmlns="a8bc1dcc-766f-4aff-af23-d56e57059e9e">
      <Terms xmlns="http://schemas.microsoft.com/office/infopath/2007/PartnerControls"/>
    </lcf76f155ced4ddcb4097134ff3c332f>
    <_Flow_SignoffStatus xmlns="a8bc1dcc-766f-4aff-af23-d56e57059e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40955C7F1D74C94BC3468014BAF4D" ma:contentTypeVersion="14" ma:contentTypeDescription="Create a new document." ma:contentTypeScope="" ma:versionID="f72ac6818bb8b1a2f960165007c06ae3">
  <xsd:schema xmlns:xsd="http://www.w3.org/2001/XMLSchema" xmlns:xs="http://www.w3.org/2001/XMLSchema" xmlns:p="http://schemas.microsoft.com/office/2006/metadata/properties" xmlns:ns2="a8bc1dcc-766f-4aff-af23-d56e57059e9e" xmlns:ns3="fd44f62e-b58e-4d77-a679-30ee7c36773b" targetNamespace="http://schemas.microsoft.com/office/2006/metadata/properties" ma:root="true" ma:fieldsID="75a7c466403dbebb0fa65d2c64d96022" ns2:_="" ns3:_="">
    <xsd:import namespace="a8bc1dcc-766f-4aff-af23-d56e57059e9e"/>
    <xsd:import namespace="fd44f62e-b58e-4d77-a679-30ee7c36773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_Flow_SignoffStatu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c1dcc-766f-4aff-af23-d56e57059e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1b10caa-8532-4a8b-acbc-1e046494a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f62e-b58e-4d77-a679-30ee7c36773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c7786b9-7361-4122-ada1-1338b54d925c}" ma:internalName="TaxCatchAll" ma:showField="CatchAllData" ma:web="fd44f62e-b58e-4d77-a679-30ee7c367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0F6677-DAE7-4650-A165-60F70CCA1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C284D9-FBD1-4022-815A-430197DD000D}">
  <ds:schemaRefs>
    <ds:schemaRef ds:uri="a8bc1dcc-766f-4aff-af23-d56e57059e9e"/>
    <ds:schemaRef ds:uri="fd44f62e-b58e-4d77-a679-30ee7c36773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10116A-BC2E-4B4C-84E4-E973C6D3E382}">
  <ds:schemaRefs>
    <ds:schemaRef ds:uri="a8bc1dcc-766f-4aff-af23-d56e57059e9e"/>
    <ds:schemaRef ds:uri="fd44f62e-b58e-4d77-a679-30ee7c367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</Template>
  <TotalTime>1138</TotalTime>
  <Words>380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Ubuntu</vt:lpstr>
      <vt:lpstr>BENU</vt:lpstr>
      <vt:lpstr>Balíček</vt:lpstr>
      <vt:lpstr>Objekt prostředí balíčkovače</vt:lpstr>
      <vt:lpstr>Jaké symboly BENU používá</vt:lpstr>
      <vt:lpstr>Název a logo</vt:lpstr>
      <vt:lpstr>Prezentace aplikace PowerPoint</vt:lpstr>
      <vt:lpstr>Psaní názvu v textu</vt:lpstr>
      <vt:lpstr>Barevnost</vt:lpstr>
      <vt:lpstr>Font</vt:lpstr>
      <vt:lpstr>Symbol – pták BENU</vt:lpstr>
      <vt:lpstr>Grafické prvky - barcode</vt:lpstr>
      <vt:lpstr>Ukázka bannerů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BENU Brand Guide</dc:title>
  <dc:creator>Liliana Jurečková</dc:creator>
  <cp:lastModifiedBy>LESKA Martin</cp:lastModifiedBy>
  <cp:revision>24</cp:revision>
  <dcterms:created xsi:type="dcterms:W3CDTF">2024-04-05T09:49:14Z</dcterms:created>
  <dcterms:modified xsi:type="dcterms:W3CDTF">2024-08-28T05:56:09Z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0x0101002F040955C7F1D74C94BC3468014BAF4D</vt:lpwstr>
  </property>
</Properties>
</file>